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4" r:id="rId1"/>
    <p:sldMasterId id="2147483676" r:id="rId2"/>
    <p:sldMasterId id="2147483688" r:id="rId3"/>
    <p:sldMasterId id="2147483700" r:id="rId4"/>
  </p:sldMasterIdLst>
  <p:notesMasterIdLst>
    <p:notesMasterId r:id="rId33"/>
  </p:notesMasterIdLst>
  <p:sldIdLst>
    <p:sldId id="945" r:id="rId5"/>
    <p:sldId id="985" r:id="rId6"/>
    <p:sldId id="986" r:id="rId7"/>
    <p:sldId id="944" r:id="rId8"/>
    <p:sldId id="978" r:id="rId9"/>
    <p:sldId id="946" r:id="rId10"/>
    <p:sldId id="947" r:id="rId11"/>
    <p:sldId id="979" r:id="rId12"/>
    <p:sldId id="980" r:id="rId13"/>
    <p:sldId id="948" r:id="rId14"/>
    <p:sldId id="1022" r:id="rId15"/>
    <p:sldId id="949" r:id="rId16"/>
    <p:sldId id="951" r:id="rId17"/>
    <p:sldId id="952" r:id="rId18"/>
    <p:sldId id="988" r:id="rId19"/>
    <p:sldId id="989" r:id="rId20"/>
    <p:sldId id="990" r:id="rId21"/>
    <p:sldId id="991" r:id="rId22"/>
    <p:sldId id="992" r:id="rId23"/>
    <p:sldId id="993" r:id="rId24"/>
    <p:sldId id="994" r:id="rId25"/>
    <p:sldId id="995" r:id="rId26"/>
    <p:sldId id="996" r:id="rId27"/>
    <p:sldId id="997" r:id="rId28"/>
    <p:sldId id="998" r:id="rId29"/>
    <p:sldId id="999" r:id="rId30"/>
    <p:sldId id="1000" r:id="rId31"/>
    <p:sldId id="1001" r:id="rId3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A00"/>
    <a:srgbClr val="66FF33"/>
    <a:srgbClr val="EA2D00"/>
    <a:srgbClr val="99FF33"/>
    <a:srgbClr val="FFFF00"/>
    <a:srgbClr val="FFFF66"/>
    <a:srgbClr val="66FF66"/>
    <a:srgbClr val="C4E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8" autoAdjust="0"/>
    <p:restoredTop sz="93060" autoAdjust="0"/>
  </p:normalViewPr>
  <p:slideViewPr>
    <p:cSldViewPr>
      <p:cViewPr>
        <p:scale>
          <a:sx n="70" d="100"/>
          <a:sy n="70" d="100"/>
        </p:scale>
        <p:origin x="-9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tr-T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A340427-C68D-4FBF-B519-85610A03D9D4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379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822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aaa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26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7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321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5596F-6E4E-415C-8547-F1C58999287E}" type="slidenum">
              <a:rPr lang="tr-TR">
                <a:solidFill>
                  <a:prstClr val="black"/>
                </a:solidFill>
              </a:rPr>
              <a:pPr/>
              <a:t>14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aaa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9114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7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629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53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22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84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47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5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47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39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9043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61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42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639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8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7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054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29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51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95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714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64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0BD5-98B6-4427-AF55-4200186D8D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4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B182-A6E9-400D-824E-9678098076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07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818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2542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7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06E8F-1B67-4E6E-B1D3-5294987BD5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239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80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5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03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8494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46D-2F45-427A-90AC-DFE430151F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9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5818D-4B51-4990-A9DB-5BE1726B16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1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3FEEA-BD37-4068-BE15-4D1FB71C9E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62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DB9A-A015-4567-9ECF-F5515859B8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0D33-186D-4D8D-A56F-4345841163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4328-FC03-4E04-A7DF-FD3AD7A7DC9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5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3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2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>
                <a:solidFill>
                  <a:prstClr val="black">
                    <a:tint val="75000"/>
                  </a:prstClr>
                </a:solidFill>
              </a:rPr>
              <a:t>Sunum Teknikleri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Dr. Mustafa DÖRDÜNCÜ mdorduncu@erciyes.edu.tr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C961F-7603-4637-AE02-B6FC01BF50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7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İçerik Yer Tutucusu 1"/>
              <p:cNvSpPr>
                <a:spLocks noGrp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</p:spPr>
            <p:txBody>
              <a:bodyPr>
                <a:normAutofit fontScale="25000" lnSpcReduction="20000"/>
              </a:bodyPr>
              <a:lstStyle/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r>
                  <a:rPr lang="tr-TR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Mathemat</a:t>
                </a:r>
                <a:r>
                  <a:rPr lang="en-US" sz="14400" b="1" dirty="0" err="1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ics</a:t>
                </a:r>
                <a:r>
                  <a:rPr lang="en-US" sz="14400" b="1" dirty="0" smtClean="0">
                    <a:solidFill>
                      <a:srgbClr val="C00000"/>
                    </a:solidFill>
                    <a:latin typeface="Times New Roman" pitchFamily="18" charset="0"/>
                    <a:ea typeface="+mj-ea"/>
                    <a:cs typeface="Times New Roman" pitchFamily="18" charset="0"/>
                  </a:rPr>
                  <a:t>- II</a:t>
                </a: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:endParaRPr lang="en-US" sz="12800" b="1" dirty="0" smtClean="0">
                  <a:solidFill>
                    <a:srgbClr val="C00000"/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  <a:p>
                <a:pPr marL="0" lvl="0" indent="0" algn="ctr">
                  <a:spcBef>
                    <a:spcPct val="0"/>
                  </a:spcBef>
                  <a:buClr>
                    <a:srgbClr val="CC000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</m:ctrlPr>
                        </m:sSupPr>
                        <m:e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𝟕</m:t>
                          </m:r>
                        </m:e>
                        <m:sup>
                          <m:r>
                            <a:rPr lang="en-US" sz="9600" b="1" i="1" kern="0" smtClea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𝒕𝒉</m:t>
                          </m:r>
                          <m:r>
                            <a:rPr lang="en-US" sz="9600" b="1" i="1" kern="0">
                              <a:solidFill>
                                <a:srgbClr val="000000"/>
                              </a:solidFill>
                              <a:latin typeface="Cambria Math"/>
                              <a:ea typeface="Calibri"/>
                            </a:rPr>
                            <m:t>  </m:t>
                          </m:r>
                        </m:sup>
                      </m:sSup>
                      <m:r>
                        <a:rPr lang="en-US" sz="9600" b="1" kern="0">
                          <a:solidFill>
                            <a:srgbClr val="000000"/>
                          </a:solidFill>
                          <a:latin typeface="Cambria Math"/>
                          <a:ea typeface="Calibri"/>
                        </a:rPr>
                        <m:t>𝑳𝒆𝒄𝒕𝒖𝒓𝒆</m:t>
                      </m:r>
                    </m:oMath>
                  </m:oMathPara>
                </a14:m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First Year</a:t>
                </a:r>
                <a:endParaRPr lang="en-US" sz="96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indent="0" algn="ctr" defTabSz="914400" fontAlgn="base">
                  <a:lnSpc>
                    <a:spcPct val="16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kern="0" dirty="0" smtClean="0">
                    <a:solidFill>
                      <a:srgbClr val="000000"/>
                    </a:solidFill>
                    <a:latin typeface="Times New Roman"/>
                    <a:ea typeface="Calibri"/>
                  </a:rPr>
                  <a:t>lecturer</a:t>
                </a:r>
                <a:endParaRPr lang="en-US" sz="9600" b="1" kern="0" dirty="0">
                  <a:solidFill>
                    <a:srgbClr val="FF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Wisam</a:t>
                </a:r>
                <a:r>
                  <a:rPr lang="en-US" sz="9600" b="1" dirty="0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9600" b="1" dirty="0" err="1">
                    <a:solidFill>
                      <a:schemeClr val="accent1"/>
                    </a:solidFill>
                    <a:latin typeface="Times New Roman" pitchFamily="18" charset="0"/>
                    <a:cs typeface="Times New Roman" pitchFamily="18" charset="0"/>
                  </a:rPr>
                  <a:t>Hayder</a:t>
                </a:r>
                <a:endParaRPr lang="en-US" sz="9600" b="1" dirty="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 smtClean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endParaRPr lang="en-US" sz="1800" b="1" kern="0" dirty="0">
                  <a:solidFill>
                    <a:srgbClr val="000000"/>
                  </a:solidFill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1000"/>
                  </a:spcAft>
                  <a:buClr>
                    <a:srgbClr val="CC0000"/>
                  </a:buClr>
                  <a:buNone/>
                </a:pPr>
                <a:r>
                  <a:rPr lang="en-US" sz="4800" b="1" kern="0" dirty="0" smtClean="0">
                    <a:latin typeface="Times New Roman"/>
                    <a:ea typeface="Calibri"/>
                  </a:rPr>
                  <a:t>2021</a:t>
                </a:r>
                <a:endParaRPr lang="en-US" sz="4800" b="1" kern="0" dirty="0">
                  <a:latin typeface="Times New Roman"/>
                  <a:ea typeface="Calibri"/>
                </a:endParaRPr>
              </a:p>
              <a:p>
                <a:pPr marL="0" lvl="0" indent="0" algn="ctr" defTabSz="91440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n-US" sz="1200" dirty="0">
                  <a:solidFill>
                    <a:srgbClr val="000000"/>
                  </a:solidFill>
                  <a:latin typeface="verdana" pitchFamily="34" charset="0"/>
                </a:endParaRPr>
              </a:p>
              <a:p>
                <a:pPr marL="0" indent="0" algn="ctr">
                  <a:buNone/>
                </a:pPr>
                <a:endParaRPr lang="tr-TR" sz="1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İçerik Yer Tutucus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878" y="1739566"/>
                <a:ext cx="8418586" cy="4713770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218687" y="1556792"/>
            <a:ext cx="8568952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35496" y="283124"/>
            <a:ext cx="8001000" cy="1105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DIYALA UNIVERSITY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COLLEGE OF ENGINEERING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DEPARTMENT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COMMUNICATIONS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ENGINEERING </a:t>
            </a:r>
            <a:endParaRPr lang="tr-TR" sz="2400" dirty="0"/>
          </a:p>
        </p:txBody>
      </p: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914216" y="2933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2" y="1268760"/>
            <a:ext cx="6875941" cy="124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50" y="2708920"/>
            <a:ext cx="6601459" cy="343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4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7687" y="1354343"/>
                <a:ext cx="852454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To derive equations for projectile motion, we assume that the projectile behaves like a particle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moving in a vertical coordinate plane and that the only force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acting on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projectile during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its flight is the constant force of gravity, which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always points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straight down.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We assume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that the projectile is launched from the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origin at time </a:t>
                </a:r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</a:rPr>
                  <a:t>t=0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into the first quadrant 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with an 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Figure 13.10). If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itchFamily="18" charset="0"/>
                    <a:cs typeface="Times New Roman" pitchFamily="18" charset="0"/>
                  </a:rPr>
                  <a:t> makes an angle with the horizontal, then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7" y="1354343"/>
                <a:ext cx="8524543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644" t="-1572" r="-715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59" y="3293335"/>
            <a:ext cx="6859950" cy="316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6202" y="1052736"/>
            <a:ext cx="80595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The Vector and Parametric Equations for Ideal Projectile Motion</a:t>
            </a:r>
            <a:endParaRPr 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01" y="-33114"/>
            <a:ext cx="60721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2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906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SzPct val="70000"/>
              <a:buFont typeface="Wingdings" panose="05000000000000000000" pitchFamily="2" charset="2"/>
              <a:buChar char="Ø"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65234" y="72629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2756"/>
            <a:ext cx="7440827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2" y="2309267"/>
            <a:ext cx="2516598" cy="3288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33" y="2454048"/>
            <a:ext cx="3528392" cy="31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5813778"/>
            <a:ext cx="8481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13.10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(a) Position, velocity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acceleration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launch angle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b) Position, velocity, and acceleration 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later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0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48269" y="1268760"/>
            <a:ext cx="8418586" cy="496855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IQ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C00000"/>
              </a:buClr>
              <a:buSzPct val="70000"/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45043" y="33590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2" y="1340768"/>
            <a:ext cx="83149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3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9878" y="1268760"/>
            <a:ext cx="8418586" cy="4968551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0" indent="0" fontAlgn="base">
              <a:lnSpc>
                <a:spcPct val="150000"/>
              </a:lnSpc>
              <a:spcBef>
                <a:spcPct val="0"/>
              </a:spcBef>
              <a:buClr>
                <a:srgbClr val="CC0000"/>
              </a:buClr>
              <a:buNone/>
            </a:pPr>
            <a:endParaRPr lang="en-US" sz="3200" b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7" y="158387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14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319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0" y="1130166"/>
            <a:ext cx="7200800" cy="352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7" y="4921036"/>
            <a:ext cx="6123804" cy="151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5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7" y="1574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07758" y="81598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360250" y="1366897"/>
            <a:ext cx="8388214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projectile reaches its highest point when its vertical velocity component is zero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fired over horizontal ground, the projectile lands when its vertical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component equals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zero in Equation (5), and 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range 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distance from the origin to the point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 impact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43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95736" y="16018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2" y="1268760"/>
            <a:ext cx="7658904" cy="316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73" y="3280278"/>
            <a:ext cx="2588789" cy="301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35" y="4478076"/>
            <a:ext cx="6071166" cy="6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5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123728" y="32927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1196752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next example shows how to account for another force acting 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projectile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due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gust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wind. We also assume that the path of the baseball in Example 5 lies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vertical plane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67912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8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662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88176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" y="1196752"/>
            <a:ext cx="6541545" cy="27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16" y="3947488"/>
            <a:ext cx="6049708" cy="2491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73077" y="167595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317" y="1190357"/>
            <a:ext cx="85775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(b) </a:t>
            </a:r>
            <a:r>
              <a:rPr lang="en-US" dirty="0">
                <a:latin typeface="Arial" pitchFamily="34" charset="0"/>
                <a:cs typeface="Arial" pitchFamily="34" charset="0"/>
              </a:rPr>
              <a:t>The baseball reaches its highest point when the vertical component of velocity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zero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or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t </a:t>
            </a:r>
            <a:r>
              <a:rPr lang="en-US" dirty="0">
                <a:latin typeface="Arial" pitchFamily="34" charset="0"/>
                <a:cs typeface="Arial" pitchFamily="34" charset="0"/>
              </a:rPr>
              <a:t>we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find</a:t>
            </a:r>
          </a:p>
          <a:p>
            <a:endParaRPr lang="en-US" dirty="0">
              <a:latin typeface="TimesNewRomanPS"/>
            </a:endParaRPr>
          </a:p>
          <a:p>
            <a:endParaRPr lang="en-US" dirty="0" smtClean="0">
              <a:latin typeface="TimesNewRomanPS"/>
            </a:endParaRPr>
          </a:p>
          <a:p>
            <a:r>
              <a:rPr lang="en-US" dirty="0">
                <a:latin typeface="TimesNewRomanPS"/>
              </a:rPr>
              <a:t>Substituting this time into the vertical component for </a:t>
            </a:r>
            <a:r>
              <a:rPr lang="en-US" b="1" dirty="0">
                <a:latin typeface="TimesNewRomanPS-Bold"/>
              </a:rPr>
              <a:t>r </a:t>
            </a:r>
            <a:r>
              <a:rPr lang="en-US" dirty="0">
                <a:latin typeface="TimesNewRomanPS"/>
              </a:rPr>
              <a:t>gives the maximum </a:t>
            </a:r>
            <a:r>
              <a:rPr lang="en-US" dirty="0" smtClean="0">
                <a:latin typeface="TimesNewRomanPS"/>
              </a:rPr>
              <a:t>height</a:t>
            </a:r>
          </a:p>
          <a:p>
            <a:endParaRPr lang="en-US" dirty="0">
              <a:latin typeface="TimesNewRomanPS"/>
            </a:endParaRPr>
          </a:p>
          <a:p>
            <a:endParaRPr lang="en-US" dirty="0" smtClean="0">
              <a:latin typeface="TimesNewRomanPS"/>
            </a:endParaRPr>
          </a:p>
          <a:p>
            <a:endParaRPr lang="en-US" dirty="0">
              <a:latin typeface="TimesNewRomanPS"/>
            </a:endParaRPr>
          </a:p>
          <a:p>
            <a:r>
              <a:rPr lang="en-US" dirty="0">
                <a:latin typeface="TimesNewRomanPS"/>
              </a:rPr>
              <a:t>That is, the maximum height of the baseball is about 45.2 </a:t>
            </a:r>
            <a:r>
              <a:rPr lang="en-US" dirty="0" err="1">
                <a:latin typeface="TimesNewRomanPS"/>
              </a:rPr>
              <a:t>ft</a:t>
            </a:r>
            <a:r>
              <a:rPr lang="en-US" dirty="0">
                <a:latin typeface="TimesNewRomanPS"/>
              </a:rPr>
              <a:t>, reached about 1.6 </a:t>
            </a:r>
            <a:r>
              <a:rPr lang="en-US" dirty="0" smtClean="0">
                <a:latin typeface="TimesNewRomanPS"/>
              </a:rPr>
              <a:t>sec after </a:t>
            </a:r>
            <a:r>
              <a:rPr lang="en-US" dirty="0">
                <a:latin typeface="TimesNewRomanPS"/>
              </a:rPr>
              <a:t>leaving the bat</a:t>
            </a:r>
            <a:r>
              <a:rPr lang="en-US" dirty="0" smtClean="0">
                <a:latin typeface="TimesNewRomanPS"/>
              </a:rPr>
              <a:t>.</a:t>
            </a:r>
          </a:p>
          <a:p>
            <a:endParaRPr lang="en-US" dirty="0">
              <a:latin typeface="TimesNewRomanPS"/>
            </a:endParaRPr>
          </a:p>
          <a:p>
            <a:r>
              <a:rPr lang="en-US" b="1" dirty="0">
                <a:latin typeface="TimesNewRomanPS-Bold"/>
              </a:rPr>
              <a:t>(c) </a:t>
            </a:r>
            <a:r>
              <a:rPr lang="en-US" dirty="0">
                <a:latin typeface="TimesNewRomanPS"/>
              </a:rPr>
              <a:t>To find when the baseball lands, we set the vertical component for </a:t>
            </a:r>
            <a:r>
              <a:rPr lang="en-US" b="1" dirty="0">
                <a:latin typeface="TimesNewRomanPS-Bold"/>
              </a:rPr>
              <a:t>r </a:t>
            </a:r>
            <a:r>
              <a:rPr lang="en-US" dirty="0">
                <a:latin typeface="TimesNewRomanPS"/>
              </a:rPr>
              <a:t>equal to 0 and</a:t>
            </a:r>
          </a:p>
          <a:p>
            <a:r>
              <a:rPr lang="en-US" dirty="0">
                <a:latin typeface="TimesNewRomanPS"/>
              </a:rPr>
              <a:t>solve for </a:t>
            </a:r>
            <a:r>
              <a:rPr lang="en-US" i="1" dirty="0">
                <a:latin typeface="TimesNewRomanPS-Italic"/>
              </a:rPr>
              <a:t>t</a:t>
            </a:r>
            <a:r>
              <a:rPr lang="en-US" dirty="0" smtClean="0">
                <a:latin typeface="TimesNewRomanPS"/>
              </a:rPr>
              <a:t>:</a:t>
            </a:r>
          </a:p>
          <a:p>
            <a:endParaRPr lang="en-US" dirty="0">
              <a:latin typeface="TimesNewRomanPS"/>
            </a:endParaRPr>
          </a:p>
          <a:p>
            <a:endParaRPr lang="en-US" dirty="0" smtClean="0">
              <a:latin typeface="TimesNewRomanPS"/>
            </a:endParaRPr>
          </a:p>
          <a:p>
            <a:r>
              <a:rPr lang="en-US" dirty="0">
                <a:latin typeface="TimesNewRomanPS"/>
              </a:rPr>
              <a:t>The solution values are about </a:t>
            </a:r>
            <a:r>
              <a:rPr lang="en-US" i="1" dirty="0" smtClean="0">
                <a:latin typeface="TimesNewRomanPS"/>
              </a:rPr>
              <a:t>t=3.3 sec and t=-0.06 sec  </a:t>
            </a:r>
            <a:r>
              <a:rPr lang="en-US" dirty="0">
                <a:latin typeface="TimesNewRomanPS"/>
              </a:rPr>
              <a:t>Substituting the </a:t>
            </a:r>
            <a:r>
              <a:rPr lang="en-US" dirty="0" smtClean="0">
                <a:latin typeface="TimesNewRomanPS"/>
              </a:rPr>
              <a:t>positive time </a:t>
            </a:r>
            <a:r>
              <a:rPr lang="en-US" dirty="0">
                <a:latin typeface="TimesNewRomanPS"/>
              </a:rPr>
              <a:t>into the horizontal component for </a:t>
            </a:r>
            <a:r>
              <a:rPr lang="en-US" b="1" dirty="0">
                <a:latin typeface="TimesNewRomanPS-Bold"/>
              </a:rPr>
              <a:t>r</a:t>
            </a:r>
            <a:r>
              <a:rPr lang="en-US" dirty="0">
                <a:latin typeface="TimesNewRomanPS"/>
              </a:rPr>
              <a:t>, we find the </a:t>
            </a:r>
            <a:r>
              <a:rPr lang="en-US" dirty="0" smtClean="0">
                <a:latin typeface="TimesNewRomanPS"/>
              </a:rPr>
              <a:t>range</a:t>
            </a:r>
          </a:p>
          <a:p>
            <a:r>
              <a:rPr lang="pt-BR" i="1" dirty="0"/>
              <a:t>R </a:t>
            </a:r>
            <a:r>
              <a:rPr lang="pt-BR" dirty="0"/>
              <a:t>= </a:t>
            </a:r>
            <a:r>
              <a:rPr lang="pt-BR" dirty="0" smtClean="0"/>
              <a:t>(152 </a:t>
            </a:r>
            <a:r>
              <a:rPr lang="pt-BR" dirty="0"/>
              <a:t>cos 20° - </a:t>
            </a:r>
            <a:r>
              <a:rPr lang="pt-BR" dirty="0" smtClean="0"/>
              <a:t>8.8)(3.3) </a:t>
            </a:r>
            <a:r>
              <a:rPr lang="en-US" dirty="0" smtClean="0">
                <a:latin typeface="Optr2k"/>
              </a:rPr>
              <a:t>= </a:t>
            </a:r>
            <a:r>
              <a:rPr lang="en-US" dirty="0" smtClean="0">
                <a:latin typeface="TimesNewRomanPS"/>
              </a:rPr>
              <a:t>442 </a:t>
            </a:r>
            <a:r>
              <a:rPr lang="en-US" dirty="0" err="1">
                <a:latin typeface="TimesNewRomanPS"/>
              </a:rPr>
              <a:t>ft</a:t>
            </a:r>
            <a:r>
              <a:rPr lang="en-US" dirty="0">
                <a:latin typeface="TimesNewRomanPS"/>
              </a:rPr>
              <a:t> </a:t>
            </a:r>
            <a:r>
              <a:rPr lang="en-US" dirty="0" smtClean="0">
                <a:latin typeface="TimesNewRomanPS"/>
              </a:rPr>
              <a:t>.</a:t>
            </a:r>
          </a:p>
          <a:p>
            <a:r>
              <a:rPr lang="en-US" dirty="0">
                <a:latin typeface="TimesNewRomanPS"/>
              </a:rPr>
              <a:t>Thus, the horizontal range is about 442 </a:t>
            </a:r>
            <a:r>
              <a:rPr lang="en-US" dirty="0" err="1">
                <a:latin typeface="TimesNewRomanPS"/>
              </a:rPr>
              <a:t>ft</a:t>
            </a:r>
            <a:r>
              <a:rPr lang="en-US" dirty="0">
                <a:latin typeface="TimesNewRomanPS"/>
              </a:rPr>
              <a:t>, and the flight time is about 3.3 sec.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58" y="1519337"/>
            <a:ext cx="262429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58" y="2365525"/>
            <a:ext cx="2192399" cy="4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1" y="3084642"/>
            <a:ext cx="3616279" cy="53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61" y="4762989"/>
            <a:ext cx="2530404" cy="58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29" y="51013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15151" y="51013"/>
            <a:ext cx="64087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MOTION IN </a:t>
            </a:r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90552" y="1362254"/>
            <a:ext cx="825791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Curves in Space and Their Tangents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particle moves through space during a time interval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of the particle’s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defined 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make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the curve in space that we call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particle’s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path. The equations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interval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Equation (1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parametrize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curve.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curve in space can also be represented in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form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vector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47407"/>
            <a:ext cx="6157631" cy="50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10" y="3555084"/>
            <a:ext cx="3895873" cy="489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752" y="5526529"/>
            <a:ext cx="586350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73077" y="90370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61646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Length Along a Space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Curve</a:t>
            </a:r>
          </a:p>
          <a:p>
            <a:endParaRPr lang="en-US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features of smooth space and plane curves is that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measurable length.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us to locate points along these curves by giving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curve from some base point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we locate points on coordinate axes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giving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directed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the origin (Figure 13.12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what we did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 curves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Section 11.2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Clr>
                <a:srgbClr val="C00000"/>
              </a:buClr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distance along a smooth curve in space,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a z-term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formula 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 curves in the plane.</a:t>
            </a:r>
          </a:p>
        </p:txBody>
      </p:sp>
    </p:spTree>
    <p:extLst>
      <p:ext uri="{BB962C8B-B14F-4D97-AF65-F5344CB8AC3E}">
        <p14:creationId xmlns:p14="http://schemas.microsoft.com/office/powerpoint/2010/main" val="10204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12888" y="10923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4" y="1196752"/>
            <a:ext cx="336116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5" y="3717032"/>
            <a:ext cx="834061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6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11081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2" y="1268760"/>
            <a:ext cx="7304604" cy="146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3528" y="2767281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EXAMPLE 1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glider is soaring upward along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helix r(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)=(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)i + (sin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)j +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How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long is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glider’s path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0 to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0" y="3475166"/>
            <a:ext cx="8151697" cy="276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6" y="62948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867" y="2615369"/>
            <a:ext cx="2710416" cy="370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1340768"/>
            <a:ext cx="652122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2551475" cy="347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1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73077" y="33590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9" y="1594590"/>
            <a:ext cx="8194700" cy="363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73077" y="179053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16" y="1340768"/>
            <a:ext cx="740404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840184" y="49988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749" y="3844998"/>
            <a:ext cx="3394431" cy="26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3490" y="1196752"/>
                <a:ext cx="9341019" cy="2985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</a:rPr>
                  <a:t> Unit Tangent Vector</a:t>
                </a:r>
              </a:p>
              <a:p>
                <a:endParaRPr lang="en-US" b="1" dirty="0"/>
              </a:p>
              <a:p>
                <a:r>
                  <a:rPr lang="en-US" dirty="0"/>
                  <a:t>We already know the velocity </a:t>
                </a:r>
                <a:r>
                  <a:rPr lang="en-US" dirty="0" smtClean="0"/>
                  <a:t>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𝑑𝑟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tangent to the </a:t>
                </a:r>
                <a:r>
                  <a:rPr lang="en-US" dirty="0" smtClean="0"/>
                  <a:t>curve r(t) </a:t>
                </a:r>
                <a:r>
                  <a:rPr lang="en-US" dirty="0"/>
                  <a:t>and that the</a:t>
                </a:r>
              </a:p>
              <a:p>
                <a:r>
                  <a:rPr lang="en-US" dirty="0" smtClean="0"/>
                  <a:t>Vector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algn="just"/>
                <a:r>
                  <a:rPr lang="en-US" sz="1800" dirty="0">
                    <a:latin typeface="TimesNewRomanPS"/>
                  </a:rPr>
                  <a:t>is therefore a unit vector tangent to the (smooth) curve, called the </a:t>
                </a:r>
                <a:r>
                  <a:rPr lang="en-US" sz="1800" b="1" dirty="0">
                    <a:latin typeface="TimesNewRomanPS-Bold"/>
                  </a:rPr>
                  <a:t>unit tangent </a:t>
                </a:r>
                <a:r>
                  <a:rPr lang="en-US" sz="1800" b="1" dirty="0" smtClean="0">
                    <a:latin typeface="TimesNewRomanPS-Bold"/>
                  </a:rPr>
                  <a:t>vector </a:t>
                </a:r>
              </a:p>
              <a:p>
                <a:pPr algn="just"/>
                <a:r>
                  <a:rPr lang="en-US" sz="1800" dirty="0" smtClean="0">
                    <a:latin typeface="TimesNewRomanPS"/>
                  </a:rPr>
                  <a:t>(Figure 13.15). The unit tangent vector </a:t>
                </a:r>
                <a:r>
                  <a:rPr lang="en-US" sz="1800" b="1" dirty="0" smtClean="0">
                    <a:latin typeface="TimesNewRomanPS-Bold"/>
                  </a:rPr>
                  <a:t>T </a:t>
                </a:r>
                <a:r>
                  <a:rPr lang="en-US" sz="1800" dirty="0" smtClean="0">
                    <a:latin typeface="TimesNewRomanPS"/>
                  </a:rPr>
                  <a:t>is a differentiable function of </a:t>
                </a:r>
                <a:r>
                  <a:rPr lang="en-US" sz="1800" i="1" dirty="0" smtClean="0">
                    <a:latin typeface="TimesNewRomanPS-Italic"/>
                  </a:rPr>
                  <a:t>t </a:t>
                </a:r>
                <a:r>
                  <a:rPr lang="en-US" sz="1800" dirty="0" smtClean="0">
                    <a:latin typeface="TimesNewRomanPS"/>
                  </a:rPr>
                  <a:t>whenever </a:t>
                </a:r>
                <a:r>
                  <a:rPr lang="en-US" sz="1800" b="1" dirty="0" smtClean="0">
                    <a:latin typeface="TimesNewRomanPS-Bold"/>
                  </a:rPr>
                  <a:t>v </a:t>
                </a:r>
                <a:r>
                  <a:rPr lang="en-US" sz="1800" dirty="0" smtClean="0">
                    <a:latin typeface="TimesNewRomanPS"/>
                  </a:rPr>
                  <a:t>is a</a:t>
                </a:r>
              </a:p>
              <a:p>
                <a:pPr algn="just"/>
                <a:r>
                  <a:rPr lang="en-US" sz="1800" dirty="0" smtClean="0">
                    <a:latin typeface="TimesNewRomanPS"/>
                  </a:rPr>
                  <a:t>differentiable </a:t>
                </a:r>
                <a:r>
                  <a:rPr lang="en-US" sz="1800" dirty="0">
                    <a:latin typeface="TimesNewRomanPS"/>
                  </a:rPr>
                  <a:t>function of </a:t>
                </a:r>
                <a:r>
                  <a:rPr lang="en-US" sz="1800" i="1" dirty="0">
                    <a:latin typeface="TimesNewRomanPS-Italic"/>
                  </a:rPr>
                  <a:t>t</a:t>
                </a:r>
                <a:r>
                  <a:rPr lang="en-US" sz="1800" dirty="0">
                    <a:latin typeface="TimesNewRomanPS"/>
                  </a:rPr>
                  <a:t>. As we will see in Section 13.5, </a:t>
                </a:r>
                <a:r>
                  <a:rPr lang="en-US" sz="1800" b="1" dirty="0">
                    <a:latin typeface="TimesNewRomanPS-Bold"/>
                  </a:rPr>
                  <a:t>T </a:t>
                </a:r>
                <a:r>
                  <a:rPr lang="en-US" sz="1800" dirty="0">
                    <a:latin typeface="TimesNewRomanPS"/>
                  </a:rPr>
                  <a:t>is one of three unit vectors in</a:t>
                </a:r>
              </a:p>
              <a:p>
                <a:pPr algn="just"/>
                <a:r>
                  <a:rPr lang="en-US" sz="1800" dirty="0">
                    <a:latin typeface="TimesNewRomanPS"/>
                  </a:rPr>
                  <a:t>a traveling reference frame that is used to describe the motion of objects traveling in three</a:t>
                </a:r>
              </a:p>
              <a:p>
                <a:pPr algn="just"/>
                <a:r>
                  <a:rPr lang="en-US" sz="1800" dirty="0">
                    <a:latin typeface="TimesNewRomanPS"/>
                  </a:rPr>
                  <a:t>dimensions.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" y="1196752"/>
                <a:ext cx="9341019" cy="2985433"/>
              </a:xfrm>
              <a:prstGeom prst="rect">
                <a:avLst/>
              </a:prstGeom>
              <a:blipFill rotWithShape="1">
                <a:blip r:embed="rId5"/>
                <a:stretch>
                  <a:fillRect l="-587" t="-1020"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205" y="2122981"/>
            <a:ext cx="845916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7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85593" y="88176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534492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724" y="1628800"/>
            <a:ext cx="312200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7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2" y="-15867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26536" y="103125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6" y="1340768"/>
            <a:ext cx="798260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4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Düz Bağlayıcı 17"/>
          <p:cNvCxnSpPr/>
          <p:nvPr/>
        </p:nvCxnSpPr>
        <p:spPr>
          <a:xfrm>
            <a:off x="467544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04621" y="119241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377262" y="1190357"/>
            <a:ext cx="82518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to the particle’s position P(ƒ(t), g(t), h(t)) at time t is the particle’s position vector (Figure 13.1). The functions ƒ, g, and h are the component functions (components) of the position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vector. </a:t>
            </a: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(2) defines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of the real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interval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generally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</a:p>
          <a:p>
            <a:pPr algn="just">
              <a:buClr>
                <a:srgbClr val="C00000"/>
              </a:buClr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valued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vector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domain set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rule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assigns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in space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 in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now,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</a:p>
          <a:p>
            <a:pPr algn="just"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intervals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real numbers</a:t>
            </a:r>
          </a:p>
          <a:p>
            <a:pPr algn="just">
              <a:buClr>
                <a:srgbClr val="C00000"/>
              </a:buClr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space curve.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168352" cy="3491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0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832189" y="165405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723" y="1066069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Real-valued functions are called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scalar functions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distinguish them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from vector functions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components of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Equation (2) are scalar functions of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domain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vector-valued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function is the common domain of its components.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7" y="2910356"/>
            <a:ext cx="6232473" cy="355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17" y="2276871"/>
            <a:ext cx="2325842" cy="3993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1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320480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86921" y="197829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370" y="1350961"/>
            <a:ext cx="86281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Derivatives and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vector function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differentiable if it is differentiable at every point of its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domain.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curve traced by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smooth if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continuous and never 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if ƒ, g,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first derivatives that are not simultaneously 0.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15" y="1802433"/>
            <a:ext cx="8302624" cy="2156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3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663" y="0"/>
            <a:ext cx="8001000" cy="105273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tr-TR" sz="2800" b="1" dirty="0">
              <a:solidFill>
                <a:schemeClr val="accent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>
            <a:endCxn id="403458" idx="2"/>
          </p:cNvCxnSpPr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47050" y="168241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212" y="1268760"/>
            <a:ext cx="278183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" y="1268760"/>
            <a:ext cx="6243622" cy="494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44B2E-4EE9-46FD-B006-EDCB65ADD5E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4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user\Desktop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user\Desktop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70766" y="192701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65" y="1412776"/>
            <a:ext cx="8330918" cy="40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5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914216" y="16018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1685697" y="1124261"/>
            <a:ext cx="2939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Rules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87" y="1541089"/>
            <a:ext cx="5857481" cy="479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7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0C42B-938C-4867-A3AA-49984040DB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Düz Bağlayıcı 3"/>
          <p:cNvCxnSpPr/>
          <p:nvPr/>
        </p:nvCxnSpPr>
        <p:spPr>
          <a:xfrm>
            <a:off x="4503163" y="980728"/>
            <a:ext cx="4317309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8"/>
          <p:cNvCxnSpPr/>
          <p:nvPr/>
        </p:nvCxnSpPr>
        <p:spPr>
          <a:xfrm>
            <a:off x="323528" y="6453336"/>
            <a:ext cx="842493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17"/>
          <p:cNvCxnSpPr/>
          <p:nvPr/>
        </p:nvCxnSpPr>
        <p:spPr>
          <a:xfrm>
            <a:off x="251520" y="1052736"/>
            <a:ext cx="4251643" cy="0"/>
          </a:xfrm>
          <a:prstGeom prst="line">
            <a:avLst/>
          </a:prstGeom>
          <a:ln w="158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user\Desktop\download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356" y="51013"/>
            <a:ext cx="857707" cy="85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61" y="22321"/>
            <a:ext cx="678423" cy="9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14217" y="160184"/>
            <a:ext cx="591373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VECTOR-VALUED FUNCTIONS AND</a:t>
            </a:r>
          </a:p>
          <a:p>
            <a:r>
              <a:rPr lang="en-US" sz="2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MOTION IN SPACE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541" y="1065228"/>
            <a:ext cx="8516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Integrals of Vector Functions; Projectile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Integrals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Vector Functions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1" y="1896225"/>
            <a:ext cx="6709740" cy="121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34364"/>
            <a:ext cx="720495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14145</TotalTime>
  <Words>1167</Words>
  <Application>Microsoft Office PowerPoint</Application>
  <PresentationFormat>On-screen Show (4:3)</PresentationFormat>
  <Paragraphs>192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Teması</vt:lpstr>
      <vt:lpstr>1_Office Teması</vt:lpstr>
      <vt:lpstr>2_Office Teması</vt:lpstr>
      <vt:lpstr>3_Office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Orçun Madran</dc:creator>
  <cp:lastModifiedBy>DR.Ahmed Saker 2o1O</cp:lastModifiedBy>
  <cp:revision>1103</cp:revision>
  <dcterms:created xsi:type="dcterms:W3CDTF">2006-09-03T22:05:48Z</dcterms:created>
  <dcterms:modified xsi:type="dcterms:W3CDTF">2021-07-04T08:35:54Z</dcterms:modified>
</cp:coreProperties>
</file>